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  <p:sldMasterId id="2147483662" r:id="rId2"/>
  </p:sldMasterIdLst>
  <p:notesMasterIdLst>
    <p:notesMasterId r:id="rId4"/>
  </p:notesMasterIdLst>
  <p:sldIdLst>
    <p:sldId id="257" r:id="rId3"/>
  </p:sldIdLst>
  <p:sldSz cx="7772400" cy="10058400"/>
  <p:notesSz cx="6858000" cy="9144000"/>
  <p:embeddedFontLst>
    <p:embeddedFont>
      <p:font typeface="Google Sans" panose="020B0604020202020204" charset="0"/>
      <p:regular r:id="rId5"/>
      <p:bold r:id="rId6"/>
      <p:italic r:id="rId7"/>
      <p:boldItalic r:id="rId8"/>
    </p:embeddedFont>
    <p:embeddedFont>
      <p:font typeface="Google Sans SemiBold" panose="020B0604020202020204" charset="0"/>
      <p:regular r:id="rId9"/>
      <p:bold r:id="rId10"/>
      <p:italic r:id="rId11"/>
      <p:boldItalic r:id="rId12"/>
    </p:embeddedFont>
    <p:embeddedFont>
      <p:font typeface="Lato" panose="020F0502020204030203" pitchFamily="34" charset="0"/>
      <p:regular r:id="rId13"/>
      <p:bold r:id="rId14"/>
      <p:italic r:id="rId15"/>
      <p:boldItalic r:id="rId16"/>
    </p:embeddedFont>
    <p:embeddedFont>
      <p:font typeface="PT Sans Narrow" panose="020B0506020203020204" pitchFamily="34" charset="0"/>
      <p:regular r:id="rId17"/>
      <p:bold r:id="rId18"/>
    </p:embeddedFont>
    <p:embeddedFont>
      <p:font typeface="Roboto" panose="02000000000000000000" pitchFamily="2" charset="0"/>
      <p:regular r:id="rId19"/>
      <p:bold r:id="rId20"/>
      <p:italic r:id="rId21"/>
      <p:boldItalic r:id="rId22"/>
    </p:embeddedFont>
    <p:embeddedFont>
      <p:font typeface="Work Sans" pitchFamily="2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ilin Widjaja" initials="KW" lastIdx="1" clrIdx="0">
    <p:extLst>
      <p:ext uri="{19B8F6BF-5375-455C-9EA6-DF929625EA0E}">
        <p15:presenceInfo xmlns:p15="http://schemas.microsoft.com/office/powerpoint/2012/main" userId="a8e5a26603d617f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993" autoAdjust="0"/>
    <p:restoredTop sz="94660"/>
  </p:normalViewPr>
  <p:slideViewPr>
    <p:cSldViewPr snapToGrid="0">
      <p:cViewPr>
        <p:scale>
          <a:sx n="93" d="100"/>
          <a:sy n="93" d="100"/>
        </p:scale>
        <p:origin x="348" y="-3000"/>
      </p:cViewPr>
      <p:guideLst>
        <p:guide orient="horz" pos="3168"/>
        <p:guide pos="2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openxmlformats.org/officeDocument/2006/relationships/font" Target="fonts/font14.fntdata"/><Relationship Id="rId26" Type="http://schemas.openxmlformats.org/officeDocument/2006/relationships/font" Target="fonts/font22.fntdata"/><Relationship Id="rId3" Type="http://schemas.openxmlformats.org/officeDocument/2006/relationships/slide" Target="slides/slide1.xml"/><Relationship Id="rId21" Type="http://schemas.openxmlformats.org/officeDocument/2006/relationships/font" Target="fonts/font17.fntdata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font" Target="fonts/font13.fntdata"/><Relationship Id="rId25" Type="http://schemas.openxmlformats.org/officeDocument/2006/relationships/font" Target="fonts/font21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2.fntdata"/><Relationship Id="rId20" Type="http://schemas.openxmlformats.org/officeDocument/2006/relationships/font" Target="fonts/font16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24" Type="http://schemas.openxmlformats.org/officeDocument/2006/relationships/font" Target="fonts/font20.fntdata"/><Relationship Id="rId5" Type="http://schemas.openxmlformats.org/officeDocument/2006/relationships/font" Target="fonts/font1.fntdata"/><Relationship Id="rId15" Type="http://schemas.openxmlformats.org/officeDocument/2006/relationships/font" Target="fonts/font11.fntdata"/><Relationship Id="rId23" Type="http://schemas.openxmlformats.org/officeDocument/2006/relationships/font" Target="fonts/font19.fntdata"/><Relationship Id="rId28" Type="http://schemas.openxmlformats.org/officeDocument/2006/relationships/presProps" Target="presProps.xml"/><Relationship Id="rId10" Type="http://schemas.openxmlformats.org/officeDocument/2006/relationships/font" Target="fonts/font6.fntdata"/><Relationship Id="rId19" Type="http://schemas.openxmlformats.org/officeDocument/2006/relationships/font" Target="fonts/font15.fntdata"/><Relationship Id="rId31" Type="http://schemas.openxmlformats.org/officeDocument/2006/relationships/tableStyles" Target="tableStyles.xml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font" Target="fonts/font10.fntdata"/><Relationship Id="rId22" Type="http://schemas.openxmlformats.org/officeDocument/2006/relationships/font" Target="fonts/font18.fntdata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1e3a6309cc6_3_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1e3a6309cc6_3_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>
            <a:spLocks noGrp="1"/>
          </p:cNvSpPr>
          <p:nvPr>
            <p:ph type="pic" idx="2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" name="Google Shape;67;p3"/>
          <p:cNvCxnSpPr>
            <a:stCxn id="68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9" name="Google Shape;69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8" name="Google Shape;6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>
            <a:spLocks noGrp="1"/>
          </p:cNvSpPr>
          <p:nvPr>
            <p:ph type="pic" idx="2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90350" y="7617450"/>
            <a:ext cx="7581600" cy="22641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2" name="Google Shape;82;p3"/>
          <p:cNvCxnSpPr/>
          <p:nvPr/>
        </p:nvCxnSpPr>
        <p:spPr>
          <a:xfrm flipH="1">
            <a:off x="3028995" y="901911"/>
            <a:ext cx="20400" cy="883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" name="Google Shape;83;p3"/>
          <p:cNvCxnSpPr>
            <a:stCxn id="84" idx="0"/>
          </p:cNvCxnSpPr>
          <p:nvPr/>
        </p:nvCxnSpPr>
        <p:spPr>
          <a:xfrm flipH="1">
            <a:off x="172020" y="903608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5" name="Google Shape;8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9" name="Google Shape;8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90" name="Google Shape;9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7" name="Google Shape;9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0" name="Google Shape;100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01" name="Google Shape;101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5" name="Google Shape;105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10" name="Google Shape;11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" name="Google Shape;112;p3"/>
          <p:cNvSpPr>
            <a:spLocks noGrp="1"/>
          </p:cNvSpPr>
          <p:nvPr>
            <p:ph type="pic" idx="3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" name="Google Shape;113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3483688" y="403875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20" name="Google Shape;120;p4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1" name="Google Shape;121;p4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22" name="Google Shape;12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" name="Google Shape;12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Google Shape;124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5" name="Google Shape;12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14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41" name="Google Shape;14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" name="Google Shape;14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100" i="1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6" name="Google Shape;156;p4"/>
          <p:cNvSpPr>
            <a:spLocks noGrp="1"/>
          </p:cNvSpPr>
          <p:nvPr>
            <p:ph type="pic" idx="2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7" name="Google Shape;157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1" name="Google Shape;161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7" name="Google Shape;16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EEEEEE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7" name="Google Shape;17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3" name="Google Shape;183;p5"/>
          <p:cNvSpPr>
            <a:spLocks noGrp="1"/>
          </p:cNvSpPr>
          <p:nvPr>
            <p:ph type="pic" idx="2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4" name="Google Shape;184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 NOT USE ">
  <p:cSld name="TITLE_2_1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" name="Google Shape;18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8" name="Google Shape;18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avLst/>
              <a:gdLst/>
              <a:ahLst/>
              <a:cxnLst/>
              <a:rect l="l" t="t" r="r" b="b"/>
              <a:pathLst>
                <a:path w="367556" h="19840" extrusionOk="0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9" name="Google Shape;18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avLst/>
              <a:gdLst/>
              <a:ahLst/>
              <a:cxnLst/>
              <a:rect l="l" t="t" r="r" b="b"/>
              <a:pathLst>
                <a:path w="366343" h="18959" extrusionOk="0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O NOT USE">
  <p:cSld name="CUSTOM_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" name="Google Shape;197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98" name="Google Shape;198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9" name="Google Shape;199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0" name="Google Shape;200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1" name="Google Shape;201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02" name="Google Shape;202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203" name="Google Shape;203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04" name="Google Shape;204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5" name="Google Shape;205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6" name="Google Shape;206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7" name="Google Shape;207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08" name="Google Shape;208;p9"/>
          <p:cNvCxnSpPr>
            <a:stCxn id="198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9" name="Google Shape;209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10" name="Google Shape;210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11" name="Google Shape;211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2" name="Google Shape;212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3" name="Google Shape;213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14" name="Google Shape;214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5" name="Google Shape;215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6" name="Google Shape;216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17" name="Google Shape;217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8" name="Google Shape;218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19" name="Google Shape;219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0" name="Google Shape;220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1" name="Google Shape;221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222" name="Google Shape;222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223" name="Google Shape;223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4" name="Google Shape;224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5" name="Google Shape;225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6" name="Google Shape;226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27" name="Google Shape;227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</a:endParaRPr>
          </a:p>
        </p:txBody>
      </p:sp>
      <p:grpSp>
        <p:nvGrpSpPr>
          <p:cNvPr id="228" name="Google Shape;228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29" name="Google Shape;229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0" name="Google Shape;230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1" name="Google Shape;231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2" name="Google Shape;232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233" name="Google Shape;233;p9"/>
          <p:cNvCxnSpPr>
            <a:stCxn id="223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4" name="Google Shape;234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35" name="Google Shape;235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36" name="Google Shape;236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7" name="Google Shape;237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38" name="Google Shape;238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39" name="Google Shape;239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41" name="Google Shape;241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42" name="Google Shape;242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3" name="Google Shape;243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44" name="Google Shape;244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5" name="Google Shape;245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6" name="Google Shape;246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7" name="Google Shape;247;p9"/>
          <p:cNvSpPr>
            <a:spLocks noGrp="1"/>
          </p:cNvSpPr>
          <p:nvPr>
            <p:ph type="pic" idx="2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8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94" name="Google Shape;194;p8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4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17"/>
          <p:cNvSpPr txBox="1"/>
          <p:nvPr/>
        </p:nvSpPr>
        <p:spPr>
          <a:xfrm>
            <a:off x="188700" y="1533300"/>
            <a:ext cx="36975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375">
                <a:latin typeface="Google Sans SemiBold"/>
                <a:ea typeface="Google Sans SemiBold"/>
                <a:cs typeface="Google Sans SemiBold"/>
                <a:sym typeface="Google Sans SemiBold"/>
              </a:rPr>
              <a:t>Project Overview</a:t>
            </a:r>
            <a:endParaRPr sz="1375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424" name="Google Shape;424;p17"/>
          <p:cNvGrpSpPr/>
          <p:nvPr/>
        </p:nvGrpSpPr>
        <p:grpSpPr>
          <a:xfrm>
            <a:off x="188700" y="665125"/>
            <a:ext cx="5943968" cy="771300"/>
            <a:chOff x="188700" y="665125"/>
            <a:chExt cx="5943968" cy="771300"/>
          </a:xfrm>
        </p:grpSpPr>
        <p:sp>
          <p:nvSpPr>
            <p:cNvPr id="425" name="Google Shape;425;p17"/>
            <p:cNvSpPr txBox="1"/>
            <p:nvPr/>
          </p:nvSpPr>
          <p:spPr>
            <a:xfrm>
              <a:off x="188700" y="665125"/>
              <a:ext cx="5943968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rmAutofit/>
            </a:bodyPr>
            <a:lstStyle/>
            <a:p>
              <a:pPr marL="0" lvl="0" indent="0" algn="l" rtl="0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 dirty="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Waze User Churn Project Exploratory Data Analysis</a:t>
              </a:r>
              <a:endParaRPr sz="1900" dirty="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26" name="Google Shape;426;p17"/>
            <p:cNvSpPr txBox="1"/>
            <p:nvPr/>
          </p:nvSpPr>
          <p:spPr>
            <a:xfrm>
              <a:off x="188700" y="1036225"/>
              <a:ext cx="4163294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 dirty="0">
                  <a:latin typeface="Roboto"/>
                  <a:ea typeface="Roboto"/>
                  <a:cs typeface="Roboto"/>
                  <a:sym typeface="Roboto"/>
                </a:rPr>
                <a:t>Executive summary for Waze Leadership Team</a:t>
              </a:r>
              <a:endParaRPr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FFB42552-481E-E952-745A-1BEF5B7B0310}"/>
              </a:ext>
            </a:extLst>
          </p:cNvPr>
          <p:cNvSpPr txBox="1"/>
          <p:nvPr/>
        </p:nvSpPr>
        <p:spPr>
          <a:xfrm>
            <a:off x="-178756" y="1807525"/>
            <a:ext cx="7817089" cy="7148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>
              <a:lnSpc>
                <a:spcPct val="115000"/>
              </a:lnSpc>
              <a:spcAft>
                <a:spcPts val="350"/>
              </a:spcAft>
            </a:pPr>
            <a:r>
              <a:rPr lang="en-ID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Waze leadership ask data team to develop a churn predictive model that will help prevent churn. improve user retention, and grow Waze’s business.</a:t>
            </a:r>
            <a:r>
              <a:rPr lang="en-ID" sz="1200" dirty="0">
                <a:highlight>
                  <a:srgbClr val="FFFFFF"/>
                </a:highlight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ID" sz="12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This report is by Waze data team after performing an exploratory data analysis (EDA).</a:t>
            </a:r>
            <a:endParaRPr lang="en-ID" sz="1200" dirty="0">
              <a:effectLst/>
              <a:highlight>
                <a:srgbClr val="FFFFFF"/>
              </a:highlight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DA8272-643F-DEF2-E820-09834AC0A81A}"/>
              </a:ext>
            </a:extLst>
          </p:cNvPr>
          <p:cNvSpPr txBox="1"/>
          <p:nvPr/>
        </p:nvSpPr>
        <p:spPr>
          <a:xfrm>
            <a:off x="240632" y="3932608"/>
            <a:ext cx="2928830" cy="57246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7305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chemeClr val="dk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 less users used the app, the more likely they were to churn. </a:t>
            </a:r>
            <a:r>
              <a:rPr lang="en-US" sz="1100" dirty="0">
                <a:solidFill>
                  <a:schemeClr val="dk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About 40% of users who did not use the app last month churned, while no user use the app churned. </a:t>
            </a:r>
          </a:p>
          <a:p>
            <a:pPr marL="27305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US" sz="1100" dirty="0">
              <a:solidFill>
                <a:schemeClr val="dk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7305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chemeClr val="dk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Distance driven per driving day had a positive correlation with user churn. </a:t>
            </a:r>
            <a:r>
              <a:rPr lang="en-US" sz="1100" dirty="0">
                <a:solidFill>
                  <a:schemeClr val="dk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 farther user drove every day, the more likely they were to churn.</a:t>
            </a:r>
          </a:p>
          <a:p>
            <a:pPr marL="27305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US" sz="1100" b="1" dirty="0">
              <a:solidFill>
                <a:schemeClr val="dk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7305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chemeClr val="dk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Number of driving days had a negative correlation with user churn. </a:t>
            </a:r>
            <a:r>
              <a:rPr lang="en-US" sz="1100" dirty="0">
                <a:solidFill>
                  <a:schemeClr val="dk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 more days user use the app, the less likely they were to churn.</a:t>
            </a:r>
          </a:p>
          <a:p>
            <a:pPr marL="27305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US" sz="1100" b="1" dirty="0">
              <a:solidFill>
                <a:schemeClr val="dk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7305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chemeClr val="dk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From new users to around 10 years users are relatively evenly distributed in the data</a:t>
            </a:r>
          </a:p>
          <a:p>
            <a:pPr marL="27305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US" sz="1100" b="1" dirty="0">
              <a:solidFill>
                <a:schemeClr val="dk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Roboto"/>
            </a:endParaRPr>
          </a:p>
          <a:p>
            <a:pPr marL="27305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chemeClr val="dk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Roboto"/>
              </a:rPr>
              <a:t>Nearly all the variables were heavily right-skewed or uniformly distributed. </a:t>
            </a:r>
            <a:r>
              <a:rPr lang="en-US" sz="1100" dirty="0">
                <a:solidFill>
                  <a:schemeClr val="dk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Roboto"/>
              </a:rPr>
              <a:t>For heavily right-skewed distributions, most users had values in the lower end of the range. While for uniformly distributions, most users had values anywhere within the range.</a:t>
            </a:r>
            <a:r>
              <a:rPr lang="en-US" sz="1100" b="1" dirty="0">
                <a:solidFill>
                  <a:schemeClr val="dk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Roboto"/>
              </a:rPr>
              <a:t> </a:t>
            </a:r>
          </a:p>
          <a:p>
            <a:pPr marL="27305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US" sz="1100" b="1" dirty="0">
              <a:solidFill>
                <a:schemeClr val="dk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Roboto"/>
            </a:endParaRPr>
          </a:p>
          <a:p>
            <a:pPr marL="27305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chemeClr val="dk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Roboto"/>
              </a:rPr>
              <a:t>Several variables had almost impossible data,</a:t>
            </a:r>
            <a:r>
              <a:rPr lang="en-US" sz="1100" dirty="0">
                <a:solidFill>
                  <a:schemeClr val="dk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Roboto"/>
              </a:rPr>
              <a:t> those variables are: </a:t>
            </a:r>
            <a:r>
              <a:rPr lang="en-US" sz="1100" dirty="0" err="1">
                <a:solidFill>
                  <a:schemeClr val="dk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Roboto"/>
              </a:rPr>
              <a:t>driven_km_drives</a:t>
            </a:r>
            <a:r>
              <a:rPr lang="en-US" sz="1100" dirty="0">
                <a:solidFill>
                  <a:schemeClr val="dk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Roboto"/>
              </a:rPr>
              <a:t>, </a:t>
            </a:r>
            <a:r>
              <a:rPr lang="en-US" sz="1100" dirty="0" err="1">
                <a:solidFill>
                  <a:schemeClr val="dk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Roboto"/>
              </a:rPr>
              <a:t>activity_days</a:t>
            </a:r>
            <a:r>
              <a:rPr lang="en-US" sz="1100" dirty="0">
                <a:solidFill>
                  <a:schemeClr val="dk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Roboto"/>
              </a:rPr>
              <a:t> and </a:t>
            </a:r>
            <a:r>
              <a:rPr lang="en-US" sz="1100" dirty="0" err="1">
                <a:solidFill>
                  <a:schemeClr val="dk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Roboto"/>
              </a:rPr>
              <a:t>driving_days</a:t>
            </a:r>
            <a:r>
              <a:rPr lang="en-US" sz="1100" dirty="0">
                <a:solidFill>
                  <a:schemeClr val="dk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Roboto"/>
              </a:rPr>
              <a:t>.</a:t>
            </a:r>
            <a:endParaRPr lang="en-US" sz="1100" b="1" dirty="0">
              <a:solidFill>
                <a:schemeClr val="dk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Roboto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6B861BF-E3A5-D052-42D3-D702FA3344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1531" y="3316239"/>
            <a:ext cx="4200237" cy="228704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624828B-001C-5F74-C10A-824DF0C9CB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6288" y="5545374"/>
            <a:ext cx="1645480" cy="155669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605E2A5-3EC8-2807-9CF8-F8E8201AE18C}"/>
              </a:ext>
            </a:extLst>
          </p:cNvPr>
          <p:cNvSpPr txBox="1"/>
          <p:nvPr/>
        </p:nvSpPr>
        <p:spPr>
          <a:xfrm>
            <a:off x="3437594" y="5603279"/>
            <a:ext cx="244869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 churn rate is highest for users who didn’t use the app last month.</a:t>
            </a:r>
          </a:p>
          <a:p>
            <a:endParaRPr lang="en-US" sz="12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en-US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While the proportion of churned users and retained users are consistent compared to device type.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9D9B778-031B-68E6-C133-A2579BA651E8}"/>
              </a:ext>
            </a:extLst>
          </p:cNvPr>
          <p:cNvSpPr txBox="1"/>
          <p:nvPr/>
        </p:nvSpPr>
        <p:spPr>
          <a:xfrm>
            <a:off x="3437594" y="7844589"/>
            <a:ext cx="409417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Investigate further problematic variables between sessions, driving days and activity days.</a:t>
            </a:r>
          </a:p>
          <a:p>
            <a:endParaRPr lang="en-US" sz="12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en-US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Investigate further long distance drivers’ churn rate to find the cause.</a:t>
            </a:r>
          </a:p>
          <a:p>
            <a:endParaRPr lang="en-US" sz="12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en-US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Run statistical analysis more to determine the impact of the churn rate   </a:t>
            </a:r>
            <a:endParaRPr lang="en-ID" sz="12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302</Words>
  <Application>Microsoft Office PowerPoint</Application>
  <PresentationFormat>Custom</PresentationFormat>
  <Paragraphs>23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11" baseType="lpstr">
      <vt:lpstr>Calibri</vt:lpstr>
      <vt:lpstr>Arial</vt:lpstr>
      <vt:lpstr>Lato</vt:lpstr>
      <vt:lpstr>Google Sans SemiBold</vt:lpstr>
      <vt:lpstr>Google Sans</vt:lpstr>
      <vt:lpstr>PT Sans Narrow</vt:lpstr>
      <vt:lpstr>Work Sans</vt:lpstr>
      <vt:lpstr>Roboto</vt:lpstr>
      <vt:lpstr>Simple Light</vt:lpstr>
      <vt:lpstr>Simple Light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Kilin Widjaja</dc:creator>
  <cp:lastModifiedBy>Kilin Widjaja</cp:lastModifiedBy>
  <cp:revision>3</cp:revision>
  <dcterms:modified xsi:type="dcterms:W3CDTF">2024-09-17T05:08:26Z</dcterms:modified>
</cp:coreProperties>
</file>